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69" r:id="rId11"/>
    <p:sldId id="271" r:id="rId12"/>
    <p:sldId id="273" r:id="rId13"/>
    <p:sldId id="274" r:id="rId14"/>
    <p:sldId id="280" r:id="rId15"/>
    <p:sldId id="282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5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A0E0-1775-40EA-BCBA-EB5012894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58F34-91B8-44B1-813E-62B5C8FCD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72F96-C10C-4581-9C89-8EA7692A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0BB40-4EBC-463A-A89A-304E05BE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1DF5F-5117-47A3-8021-9E78FFA1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722A-BAAB-4074-8F08-7FCD1DAA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F496B-5E17-4612-8ABE-92BC4B4AA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2B199-7077-44CB-AB01-7C143182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2565-BB1E-48A3-ADE2-84E84894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89860-7D40-44EF-B5EA-A90AD281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6B456-D56B-4E06-A4EE-514CB0467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397AE-B866-480D-94CE-525706EFB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074A3-87EC-4F9E-AC26-558A01FE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FA73-1619-4446-B260-1C91BC00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DC7CD-F814-46EE-874E-DBBA3D14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5062-B664-425E-907D-E23330C9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AE59C-B56B-4CCE-9E55-C849FF08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09A2-B885-4672-9BF2-83DA29FC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3E9C-42AC-478C-BC88-6B362BE0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623C-B103-4C1F-BBE7-B5361FDD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A178-C430-4660-B83A-A8670291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494ED-CD61-43D6-9E30-4E810CE0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500C-0F1E-4BC8-8775-9E63ECE3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EA380-46E9-49BA-8018-0FE482C9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5B5A-8E12-4913-AC2D-6DF6C9F7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88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3BB2-8F42-466C-9F66-CEC43A55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5484-51FA-4D4D-8A9F-1CC9F5DD7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419CF-BECB-482C-8474-C2BD6289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ECA9D-0FD1-4E18-B770-57DC199C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15CE4-5E33-4102-8BBC-DDF39157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60582-6679-409C-AFD8-410598A8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6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BBB1-FCAB-4A05-BB43-00D76E9B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CB18B-1393-4894-A536-4C8087F2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9A78D-74DB-430E-80B3-F17811845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8A902-7D5C-49EC-B26A-D58F7DD1C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87F6C2-DC1E-4238-A22F-37267A70D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1BCEA-8E88-4E4C-8167-21C75A68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4A385-7DC9-43C7-B0F6-45BB47A2F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1E4DC-579A-4C91-BE51-EA40F47B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3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D110-4DC2-469A-8803-CBFF6237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C8C6F-02F1-4F59-9996-7C560044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9508D-A046-42D7-AAF1-8A8DF07F3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B5B17-E48E-4807-9342-87A3AA7D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7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05A4D-9016-4965-B05F-84527253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F86E3-23AC-4485-90AA-3B99FFDA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B4D87-F1EC-4B1D-8726-BC02514E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DAD9-89B5-4A6E-9AB4-9A8785F7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661E-8DC7-4CCC-9632-8FE41647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43A44-81EB-4B00-9DB9-931391D0A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5C17-7B03-4785-918E-7B66E19F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31C05-1962-4C25-85C7-42E0A61A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EC72-ED63-4A19-B215-64985F93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2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BC5E-B16D-481A-AD56-DADEAB6E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9F1E8-25FD-44AC-9354-F9DF7B95D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714D3-9BC5-47E5-87E9-DB4F0F87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7C12C-0F59-461C-A3F2-38353908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BE2EA-E1C6-4F3F-AA84-1ABEF899B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82B67-A7EC-45D7-91A5-82609B4A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7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93296D-2624-4FD4-A9E8-91A77DE1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5AD84-3AF4-4C5D-88B5-402FD4C3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07271-05BC-48FD-8750-95B8C6849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D8BD-4169-40C7-86BC-AFE796DE6834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B142F-C2A3-42B5-A4E4-55E4E7876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33AA5-ABC2-4520-9418-3FF21A2AE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0D26-8518-46F8-927E-6CF6A2380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6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altissima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table, sitting, black, holding&#10;&#10;Description automatically generated">
            <a:extLst>
              <a:ext uri="{FF2B5EF4-FFF2-40B4-BE49-F238E27FC236}">
                <a16:creationId xmlns:a16="http://schemas.microsoft.com/office/drawing/2014/main" id="{461EBAD5-37C0-4140-90FC-6B301374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5486400" cy="4114800"/>
          </a:xfrm>
          <a:prstGeom prst="rect">
            <a:avLst/>
          </a:prstGeom>
        </p:spPr>
      </p:pic>
      <p:pic>
        <p:nvPicPr>
          <p:cNvPr id="7" name="Picture 6" descr="A picture containing table, plant, indoor, sitting&#10;&#10;Description automatically generated">
            <a:extLst>
              <a:ext uri="{FF2B5EF4-FFF2-40B4-BE49-F238E27FC236}">
                <a16:creationId xmlns:a16="http://schemas.microsoft.com/office/drawing/2014/main" id="{E6462973-564C-439F-A399-D3A042825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6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baicalensis, S. barbata, </a:t>
            </a:r>
            <a:r>
              <a:rPr lang="en-US" sz="3600" dirty="0"/>
              <a:t>and</a:t>
            </a:r>
            <a:r>
              <a:rPr lang="en-US" sz="3600" i="1" dirty="0"/>
              <a:t> S. racemosa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black, sitting, green, street&#10;&#10;Description automatically generated">
            <a:extLst>
              <a:ext uri="{FF2B5EF4-FFF2-40B4-BE49-F238E27FC236}">
                <a16:creationId xmlns:a16="http://schemas.microsoft.com/office/drawing/2014/main" id="{41DCBDBF-5251-4ECF-962F-E5485B34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300" y="2114271"/>
            <a:ext cx="3810742" cy="285805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63F8FFA-4DEF-4D15-AC8F-84CBEC26C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629" y="2114271"/>
            <a:ext cx="3810742" cy="2858057"/>
          </a:xfrm>
          <a:prstGeom prst="rect">
            <a:avLst/>
          </a:prstGeom>
        </p:spPr>
      </p:pic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AB1F0644-6E86-4595-93EE-5C40F7176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8" y="2114270"/>
            <a:ext cx="3810742" cy="28580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1388603" y="5026577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baicalensis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523535" y="5026577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barbata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9439818" y="5026577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racemosa</a:t>
            </a:r>
          </a:p>
        </p:txBody>
      </p:sp>
    </p:spTree>
    <p:extLst>
      <p:ext uri="{BB962C8B-B14F-4D97-AF65-F5344CB8AC3E}">
        <p14:creationId xmlns:p14="http://schemas.microsoft.com/office/powerpoint/2010/main" val="70511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t in a dark room&#10;&#10;Description automatically generated">
            <a:extLst>
              <a:ext uri="{FF2B5EF4-FFF2-40B4-BE49-F238E27FC236}">
                <a16:creationId xmlns:a16="http://schemas.microsoft.com/office/drawing/2014/main" id="{3D28DCD4-E424-4E2C-9ACE-145600F1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4" y="1690687"/>
            <a:ext cx="5509832" cy="41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</a:t>
            </a:r>
            <a:r>
              <a:rPr lang="en-US" sz="3600" i="1" dirty="0" err="1"/>
              <a:t>altissima</a:t>
            </a:r>
            <a:r>
              <a:rPr lang="en-US" sz="3600" i="1" dirty="0"/>
              <a:t>, S. </a:t>
            </a:r>
            <a:r>
              <a:rPr lang="en-US" sz="3600" i="1" dirty="0" err="1"/>
              <a:t>tournefortii</a:t>
            </a:r>
            <a:r>
              <a:rPr lang="en-US" sz="3600" i="1" dirty="0"/>
              <a:t>, S. </a:t>
            </a:r>
            <a:r>
              <a:rPr lang="en-US" sz="3600" i="1" dirty="0" err="1"/>
              <a:t>arenicola</a:t>
            </a:r>
            <a:r>
              <a:rPr lang="en-US" sz="3600" i="1" dirty="0"/>
              <a:t>, S. </a:t>
            </a:r>
            <a:r>
              <a:rPr lang="en-US" sz="3600" i="1" dirty="0" err="1"/>
              <a:t>havanesis</a:t>
            </a:r>
            <a:r>
              <a:rPr lang="en-US" sz="3600" i="1" dirty="0"/>
              <a:t>, </a:t>
            </a:r>
            <a:r>
              <a:rPr lang="en-US" sz="3600" dirty="0"/>
              <a:t>and</a:t>
            </a:r>
            <a:r>
              <a:rPr lang="en-US" sz="3600" i="1" dirty="0"/>
              <a:t> S.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3282373" y="5895860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altissima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571283" y="5895860"/>
            <a:ext cx="12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arenicola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6458666" y="626519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havanesis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7F6A7-B8F9-437E-AC29-38610744F703}"/>
              </a:ext>
            </a:extLst>
          </p:cNvPr>
          <p:cNvSpPr txBox="1"/>
          <p:nvPr/>
        </p:nvSpPr>
        <p:spPr>
          <a:xfrm>
            <a:off x="4336650" y="6265192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54E06-EC78-4243-B4A4-9F2F566E0420}"/>
              </a:ext>
            </a:extLst>
          </p:cNvPr>
          <p:cNvSpPr txBox="1"/>
          <p:nvPr/>
        </p:nvSpPr>
        <p:spPr>
          <a:xfrm>
            <a:off x="7778258" y="5895860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84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altissima</a:t>
            </a:r>
            <a:r>
              <a:rPr lang="en-US" sz="3600" i="1" dirty="0"/>
              <a:t> </a:t>
            </a:r>
            <a:r>
              <a:rPr lang="en-US" sz="3600" dirty="0"/>
              <a:t>(75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indoor, table, sitting, holding&#10;&#10;Description automatically generated">
            <a:extLst>
              <a:ext uri="{FF2B5EF4-FFF2-40B4-BE49-F238E27FC236}">
                <a16:creationId xmlns:a16="http://schemas.microsoft.com/office/drawing/2014/main" id="{958F9F1E-F607-4139-B41F-408CC1B4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5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table, sitting, small, food&#10;&#10;Description automatically generated">
            <a:extLst>
              <a:ext uri="{FF2B5EF4-FFF2-40B4-BE49-F238E27FC236}">
                <a16:creationId xmlns:a16="http://schemas.microsoft.com/office/drawing/2014/main" id="{C4022E11-4081-4D0D-8F2E-3325EC109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and </a:t>
            </a:r>
            <a:r>
              <a:rPr lang="en-US" sz="3600" i="1" dirty="0"/>
              <a:t>S. </a:t>
            </a:r>
            <a:r>
              <a:rPr lang="en-US" sz="3600" i="1" dirty="0" err="1"/>
              <a:t>tournefortii</a:t>
            </a:r>
            <a:r>
              <a:rPr lang="en-US" sz="3600" i="1" dirty="0"/>
              <a:t> </a:t>
            </a:r>
            <a:r>
              <a:rPr lang="en-US" sz="3600" dirty="0"/>
              <a:t>(75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sitting, table, black, shirt&#10;&#10;Description automatically generated">
            <a:extLst>
              <a:ext uri="{FF2B5EF4-FFF2-40B4-BE49-F238E27FC236}">
                <a16:creationId xmlns:a16="http://schemas.microsoft.com/office/drawing/2014/main" id="{C251E1E7-04BE-494D-89F8-A6D30E597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  <p:pic>
        <p:nvPicPr>
          <p:cNvPr id="8" name="Picture 7" descr="A picture containing black, sitting, flower, holding&#10;&#10;Description automatically generated">
            <a:extLst>
              <a:ext uri="{FF2B5EF4-FFF2-40B4-BE49-F238E27FC236}">
                <a16:creationId xmlns:a16="http://schemas.microsoft.com/office/drawing/2014/main" id="{E2233F66-F123-448F-A766-9A8563402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9" y="1685925"/>
            <a:ext cx="3086101" cy="411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FD14C-1239-467D-A02D-E0A321E40FD7}"/>
              </a:ext>
            </a:extLst>
          </p:cNvPr>
          <p:cNvSpPr txBox="1"/>
          <p:nvPr/>
        </p:nvSpPr>
        <p:spPr>
          <a:xfrm>
            <a:off x="1584439" y="5866163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39736-25A6-45D2-831D-39E5BC51B5B5}"/>
              </a:ext>
            </a:extLst>
          </p:cNvPr>
          <p:cNvSpPr txBox="1"/>
          <p:nvPr/>
        </p:nvSpPr>
        <p:spPr>
          <a:xfrm>
            <a:off x="3004043" y="5866163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D6438-C3E7-42F7-B42E-688534E29035}"/>
              </a:ext>
            </a:extLst>
          </p:cNvPr>
          <p:cNvSpPr txBox="1"/>
          <p:nvPr/>
        </p:nvSpPr>
        <p:spPr>
          <a:xfrm>
            <a:off x="6932294" y="5866163"/>
            <a:ext cx="126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hastifolia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906F1-0111-4D1A-9D2D-1CC1EE12F05C}"/>
              </a:ext>
            </a:extLst>
          </p:cNvPr>
          <p:cNvSpPr txBox="1"/>
          <p:nvPr/>
        </p:nvSpPr>
        <p:spPr>
          <a:xfrm>
            <a:off x="9798312" y="5866163"/>
            <a:ext cx="14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</a:t>
            </a:r>
            <a:r>
              <a:rPr lang="en-US" i="1" dirty="0" err="1"/>
              <a:t>tournefortii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944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ble">
            <a:extLst>
              <a:ext uri="{FF2B5EF4-FFF2-40B4-BE49-F238E27FC236}">
                <a16:creationId xmlns:a16="http://schemas.microsoft.com/office/drawing/2014/main" id="{FCE2BDE6-220F-41E4-9A4B-6CF0C12FD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14" y="1703387"/>
            <a:ext cx="8214486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6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Phylogenetic tree – see other ppt file for full size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0CB57ED-04AC-4BBA-BCF5-B2AF26401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63" y="1690688"/>
            <a:ext cx="25737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4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2527E0-0DDE-4593-9247-BDA3EB36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6" y="191193"/>
            <a:ext cx="11867067" cy="62844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529A4-68C5-461D-90EA-E7ECAA09800C}"/>
              </a:ext>
            </a:extLst>
          </p:cNvPr>
          <p:cNvSpPr txBox="1"/>
          <p:nvPr/>
        </p:nvSpPr>
        <p:spPr>
          <a:xfrm>
            <a:off x="440575" y="382385"/>
            <a:ext cx="6110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+mj-lt"/>
              </a:rPr>
              <a:t>S. baicalensis </a:t>
            </a:r>
            <a:r>
              <a:rPr lang="en-US" sz="3600" dirty="0">
                <a:latin typeface="+mj-lt"/>
              </a:rPr>
              <a:t>flavonoid pathway</a:t>
            </a:r>
            <a:endParaRPr lang="en-US" sz="3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1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B1637D6-E90B-48A5-90EB-CBF2EA27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50"/>
            <a:ext cx="12172949" cy="6086475"/>
          </a:xfrm>
        </p:spPr>
      </p:pic>
    </p:spTree>
    <p:extLst>
      <p:ext uri="{BB962C8B-B14F-4D97-AF65-F5344CB8AC3E}">
        <p14:creationId xmlns:p14="http://schemas.microsoft.com/office/powerpoint/2010/main" val="305845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DC80604-6E63-4303-B35E-76F88CBD7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87199"/>
            <a:ext cx="12077700" cy="622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0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164F4E63-EC84-40C1-B38B-66C7C76B8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6" y="466725"/>
            <a:ext cx="12084194" cy="62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5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arenicola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5FADFEB-E354-4FE4-932A-4E5B54B96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690689"/>
            <a:ext cx="5486400" cy="4114800"/>
          </a:xfrm>
          <a:prstGeom prst="rect">
            <a:avLst/>
          </a:prstGeom>
        </p:spPr>
      </p:pic>
      <p:pic>
        <p:nvPicPr>
          <p:cNvPr id="8" name="Picture 7" descr="A picture containing indoor, sitting, table, flower&#10;&#10;Description automatically generated">
            <a:extLst>
              <a:ext uri="{FF2B5EF4-FFF2-40B4-BE49-F238E27FC236}">
                <a16:creationId xmlns:a16="http://schemas.microsoft.com/office/drawing/2014/main" id="{509949A6-32E1-487F-BD18-6428D6A54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83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CE23D-8B0B-4002-8264-8E9CAB35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450178"/>
            <a:ext cx="12087225" cy="62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9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baicalensis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1F5354C5-7D5F-4FE3-94A7-82BBC545D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9"/>
            <a:ext cx="5486401" cy="4114800"/>
          </a:xfrm>
          <a:prstGeom prst="rect">
            <a:avLst/>
          </a:prstGeom>
        </p:spPr>
      </p:pic>
      <p:pic>
        <p:nvPicPr>
          <p:cNvPr id="7" name="Picture 6" descr="A picture containing table, sitting, book, vase&#10;&#10;Description automatically generated">
            <a:extLst>
              <a:ext uri="{FF2B5EF4-FFF2-40B4-BE49-F238E27FC236}">
                <a16:creationId xmlns:a16="http://schemas.microsoft.com/office/drawing/2014/main" id="{2C1185BA-FB17-48DF-B91D-D76387B8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barbata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B67F400-BEA8-4D2D-A0D9-D82A68E28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8"/>
            <a:ext cx="5486401" cy="4114800"/>
          </a:xfrm>
          <a:prstGeom prst="rect">
            <a:avLst/>
          </a:prstGeom>
        </p:spPr>
      </p:pic>
      <p:pic>
        <p:nvPicPr>
          <p:cNvPr id="8" name="Picture 7" descr="A picture containing indoor, table, sitting, flower&#10;&#10;Description automatically generated">
            <a:extLst>
              <a:ext uri="{FF2B5EF4-FFF2-40B4-BE49-F238E27FC236}">
                <a16:creationId xmlns:a16="http://schemas.microsoft.com/office/drawing/2014/main" id="{8A46BD67-2821-4E14-8722-2D0D54480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90689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hastifolia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picture containing sitting, table, black&#10;&#10;Description automatically generated">
            <a:extLst>
              <a:ext uri="{FF2B5EF4-FFF2-40B4-BE49-F238E27FC236}">
                <a16:creationId xmlns:a16="http://schemas.microsoft.com/office/drawing/2014/main" id="{25B923F6-80D5-4039-835A-286D870B1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7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sitting, table, book, small&#10;&#10;Description automatically generated">
            <a:extLst>
              <a:ext uri="{FF2B5EF4-FFF2-40B4-BE49-F238E27FC236}">
                <a16:creationId xmlns:a16="http://schemas.microsoft.com/office/drawing/2014/main" id="{FAB10D7C-6616-4D28-8322-92BB9477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90687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1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havanesis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table, sitting, black, white&#10;&#10;Description automatically generated">
            <a:extLst>
              <a:ext uri="{FF2B5EF4-FFF2-40B4-BE49-F238E27FC236}">
                <a16:creationId xmlns:a16="http://schemas.microsoft.com/office/drawing/2014/main" id="{7033E8ED-4E12-4A38-9754-51F8CF0BA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90687"/>
            <a:ext cx="5486401" cy="4114801"/>
          </a:xfrm>
          <a:prstGeom prst="rect">
            <a:avLst/>
          </a:prstGeom>
        </p:spPr>
      </p:pic>
      <p:pic>
        <p:nvPicPr>
          <p:cNvPr id="8" name="Picture 7" descr="A picture containing indoor, sitting, table, remote&#10;&#10;Description automatically generated">
            <a:extLst>
              <a:ext uri="{FF2B5EF4-FFF2-40B4-BE49-F238E27FC236}">
                <a16:creationId xmlns:a16="http://schemas.microsoft.com/office/drawing/2014/main" id="{7CE5CA39-402B-475D-942B-E153A9CEA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racemosa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29DFDEB-0F7D-43BF-94EA-A883E7B6F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5"/>
            <a:ext cx="5486401" cy="4114801"/>
          </a:xfrm>
          <a:prstGeom prst="rect">
            <a:avLst/>
          </a:prstGeom>
        </p:spPr>
      </p:pic>
      <p:pic>
        <p:nvPicPr>
          <p:cNvPr id="7" name="Picture 6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BAD6120-B654-4903-8ABA-56D52B6CE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5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Scutellaria </a:t>
            </a:r>
            <a:r>
              <a:rPr lang="en-US" sz="3600" i="1" dirty="0" err="1"/>
              <a:t>tournefortii</a:t>
            </a:r>
            <a:r>
              <a:rPr lang="en-US" sz="3600" i="1" dirty="0"/>
              <a:t> </a:t>
            </a:r>
            <a:r>
              <a:rPr lang="en-US" sz="3600" dirty="0"/>
              <a:t>(40 days)</a:t>
            </a:r>
            <a:r>
              <a:rPr lang="en-US" sz="3600" i="1" dirty="0"/>
              <a:t> </a:t>
            </a:r>
          </a:p>
        </p:txBody>
      </p:sp>
      <p:pic>
        <p:nvPicPr>
          <p:cNvPr id="4" name="Picture 3" descr="A picture containing sitting, table, holding, white&#10;&#10;Description automatically generated">
            <a:extLst>
              <a:ext uri="{FF2B5EF4-FFF2-40B4-BE49-F238E27FC236}">
                <a16:creationId xmlns:a16="http://schemas.microsoft.com/office/drawing/2014/main" id="{53BE684E-57A1-4B5F-8425-FA32AF0A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85927"/>
            <a:ext cx="5486401" cy="4114800"/>
          </a:xfrm>
          <a:prstGeom prst="rect">
            <a:avLst/>
          </a:prstGeom>
        </p:spPr>
      </p:pic>
      <p:pic>
        <p:nvPicPr>
          <p:cNvPr id="8" name="Picture 7" descr="A picture containing sitting, table, flower, small&#10;&#10;Description automatically generated">
            <a:extLst>
              <a:ext uri="{FF2B5EF4-FFF2-40B4-BE49-F238E27FC236}">
                <a16:creationId xmlns:a16="http://schemas.microsoft.com/office/drawing/2014/main" id="{512C28FB-8D09-4CF6-8970-B517E94FB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1685925"/>
            <a:ext cx="54864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2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lant, flower, vase&#10;&#10;Description automatically generated">
            <a:extLst>
              <a:ext uri="{FF2B5EF4-FFF2-40B4-BE49-F238E27FC236}">
                <a16:creationId xmlns:a16="http://schemas.microsoft.com/office/drawing/2014/main" id="{4C35BB29-FBA0-4ADB-97CB-E06DC3C4D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4" y="1690688"/>
            <a:ext cx="5509832" cy="413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8F467-960C-416B-BA40-848EE303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i="1" dirty="0"/>
              <a:t>S. baicalensis, S. barbata, </a:t>
            </a:r>
            <a:r>
              <a:rPr lang="en-US" sz="3600" dirty="0"/>
              <a:t>and</a:t>
            </a:r>
            <a:r>
              <a:rPr lang="en-US" sz="3600" i="1" dirty="0"/>
              <a:t> S. racemosa </a:t>
            </a:r>
            <a:r>
              <a:rPr lang="en-US" sz="3600" dirty="0"/>
              <a:t>(60 days)</a:t>
            </a:r>
            <a:r>
              <a:rPr lang="en-US" sz="3600" i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E33CA-35C0-450D-9ADE-D8886BB9C4E6}"/>
              </a:ext>
            </a:extLst>
          </p:cNvPr>
          <p:cNvSpPr txBox="1"/>
          <p:nvPr/>
        </p:nvSpPr>
        <p:spPr>
          <a:xfrm>
            <a:off x="3266067" y="5896989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baicalensis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866D5-F225-4150-AF84-6041F6F35F7B}"/>
              </a:ext>
            </a:extLst>
          </p:cNvPr>
          <p:cNvSpPr txBox="1"/>
          <p:nvPr/>
        </p:nvSpPr>
        <p:spPr>
          <a:xfrm>
            <a:off x="5239690" y="5896989"/>
            <a:ext cx="11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barbata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0623C-0B31-4BF7-B301-18C36EECF8F1}"/>
              </a:ext>
            </a:extLst>
          </p:cNvPr>
          <p:cNvSpPr txBox="1"/>
          <p:nvPr/>
        </p:nvSpPr>
        <p:spPr>
          <a:xfrm>
            <a:off x="7077791" y="5896989"/>
            <a:ext cx="131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S. racemosa</a:t>
            </a:r>
          </a:p>
        </p:txBody>
      </p:sp>
    </p:spTree>
    <p:extLst>
      <p:ext uri="{BB962C8B-B14F-4D97-AF65-F5344CB8AC3E}">
        <p14:creationId xmlns:p14="http://schemas.microsoft.com/office/powerpoint/2010/main" val="155920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181</Words>
  <Application>Microsoft Office PowerPoint</Application>
  <PresentationFormat>Widescreen</PresentationFormat>
  <Paragraphs>30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Scutellaria altissima (40 days) </vt:lpstr>
      <vt:lpstr>Scutellaria arenicola (40 days) </vt:lpstr>
      <vt:lpstr>Scutellaria baicalensis (40 days) </vt:lpstr>
      <vt:lpstr>Scutellaria barbata (40 days) </vt:lpstr>
      <vt:lpstr>Scutellaria hastifolia (40 days) </vt:lpstr>
      <vt:lpstr>Scutellaria havanesis (40 days) </vt:lpstr>
      <vt:lpstr>Scutellaria racemosa (40 days) </vt:lpstr>
      <vt:lpstr>Scutellaria tournefortii (40 days) </vt:lpstr>
      <vt:lpstr>S. baicalensis, S. barbata, and S. racemosa (60 days) </vt:lpstr>
      <vt:lpstr>S. baicalensis, S. barbata, and S. racemosa (60 days) </vt:lpstr>
      <vt:lpstr>S. altissima, S. tournefortii, S. arenicola, S. havanesis, and S. hastifolia (60 days) </vt:lpstr>
      <vt:lpstr>Scutellaria altissima (75 days) </vt:lpstr>
      <vt:lpstr>S. hastifolia and S. tournefortii (75 days) </vt:lpstr>
      <vt:lpstr>PowerPoint Presentation</vt:lpstr>
      <vt:lpstr>Phylogenetic tree – see other ppt file for full size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17</cp:revision>
  <dcterms:created xsi:type="dcterms:W3CDTF">2020-05-13T00:14:25Z</dcterms:created>
  <dcterms:modified xsi:type="dcterms:W3CDTF">2020-05-13T02:06:40Z</dcterms:modified>
</cp:coreProperties>
</file>